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Goudy Old Style" panose="02020502050305020303" pitchFamily="18" charset="0"/>
      <p:regular r:id="rId14"/>
      <p:bold r:id="rId15"/>
      <p:italic r:id="rId16"/>
    </p:embeddedFont>
    <p:embeddedFont>
      <p:font typeface="Inter"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4732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MasterSp="0">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64393"/>
          </a:xfrm>
          <a:prstGeom prst="rect">
            <a:avLst/>
          </a:prstGeom>
        </p:spPr>
      </p:pic>
      <p:sp>
        <p:nvSpPr>
          <p:cNvPr id="3" name="Text 0"/>
          <p:cNvSpPr/>
          <p:nvPr/>
        </p:nvSpPr>
        <p:spPr>
          <a:xfrm>
            <a:off x="3328868" y="3516511"/>
            <a:ext cx="7972663" cy="921544"/>
          </a:xfrm>
          <a:prstGeom prst="rect">
            <a:avLst/>
          </a:prstGeom>
          <a:noFill/>
          <a:ln/>
        </p:spPr>
        <p:txBody>
          <a:bodyPr wrap="none" lIns="0" tIns="0" rIns="0" bIns="0" rtlCol="0" anchor="t"/>
          <a:lstStyle/>
          <a:p>
            <a:pPr marL="0" indent="0" algn="ctr">
              <a:lnSpc>
                <a:spcPts val="7250"/>
              </a:lnSpc>
              <a:buNone/>
            </a:pPr>
            <a:r>
              <a:rPr lang="en-US" sz="5800" b="1" dirty="0">
                <a:solidFill>
                  <a:srgbClr val="000000"/>
                </a:solidFill>
                <a:latin typeface="Goudy Old Style" panose="02020502050305020303" pitchFamily="18" charset="0"/>
                <a:ea typeface="Inter Bold" pitchFamily="34" charset="-122"/>
                <a:cs typeface="Inter Bold" pitchFamily="34" charset="-120"/>
              </a:rPr>
              <a:t>JACQUEMUS BEAUTY</a:t>
            </a:r>
            <a:endParaRPr lang="en-US" sz="5800" dirty="0">
              <a:latin typeface="Goudy Old Style" panose="02020502050305020303" pitchFamily="18" charset="0"/>
            </a:endParaRPr>
          </a:p>
        </p:txBody>
      </p:sp>
      <p:sp>
        <p:nvSpPr>
          <p:cNvPr id="4" name="Text 1"/>
          <p:cNvSpPr/>
          <p:nvPr/>
        </p:nvSpPr>
        <p:spPr>
          <a:xfrm>
            <a:off x="1955840" y="4581763"/>
            <a:ext cx="10718721" cy="635794"/>
          </a:xfrm>
          <a:prstGeom prst="rect">
            <a:avLst/>
          </a:prstGeom>
          <a:noFill/>
          <a:ln/>
        </p:spPr>
        <p:txBody>
          <a:bodyPr wrap="none" lIns="0" tIns="0" rIns="0" bIns="0" rtlCol="0" anchor="t"/>
          <a:lstStyle/>
          <a:p>
            <a:pPr marL="0" indent="0" algn="ctr">
              <a:lnSpc>
                <a:spcPts val="5000"/>
              </a:lnSpc>
              <a:buNone/>
            </a:pPr>
            <a:r>
              <a:rPr lang="en-US" sz="4000" b="1" dirty="0">
                <a:solidFill>
                  <a:srgbClr val="000000"/>
                </a:solidFill>
                <a:latin typeface="Goudy Old Style" panose="02020502050305020303" pitchFamily="18" charset="0"/>
                <a:ea typeface="Inter Bold" pitchFamily="34" charset="-122"/>
                <a:cs typeface="Inter Bold" pitchFamily="34" charset="-120"/>
              </a:rPr>
              <a:t> The Summer Body Ritual (Concept Project)</a:t>
            </a:r>
            <a:endParaRPr lang="en-US" sz="4000" dirty="0">
              <a:latin typeface="Goudy Old Style" panose="02020502050305020303" pitchFamily="18" charset="0"/>
            </a:endParaRPr>
          </a:p>
        </p:txBody>
      </p:sp>
      <p:sp>
        <p:nvSpPr>
          <p:cNvPr id="5" name="Text 2"/>
          <p:cNvSpPr/>
          <p:nvPr/>
        </p:nvSpPr>
        <p:spPr>
          <a:xfrm>
            <a:off x="793790" y="5361265"/>
            <a:ext cx="13042821" cy="194548"/>
          </a:xfrm>
          <a:prstGeom prst="rect">
            <a:avLst/>
          </a:prstGeom>
          <a:noFill/>
          <a:ln/>
        </p:spPr>
        <p:txBody>
          <a:bodyPr wrap="none" lIns="0" tIns="0" rIns="0" bIns="0" rtlCol="0" anchor="t"/>
          <a:lstStyle/>
          <a:p>
            <a:pPr marL="0" indent="0" algn="ctr">
              <a:lnSpc>
                <a:spcPts val="1500"/>
              </a:lnSpc>
              <a:buNone/>
            </a:pPr>
            <a:endParaRPr lang="en-US" sz="1150" dirty="0"/>
          </a:p>
        </p:txBody>
      </p:sp>
      <p:sp>
        <p:nvSpPr>
          <p:cNvPr id="6" name="Text 3"/>
          <p:cNvSpPr/>
          <p:nvPr/>
        </p:nvSpPr>
        <p:spPr>
          <a:xfrm>
            <a:off x="6393656" y="5699522"/>
            <a:ext cx="1842968" cy="230386"/>
          </a:xfrm>
          <a:prstGeom prst="rect">
            <a:avLst/>
          </a:prstGeom>
          <a:noFill/>
          <a:ln/>
        </p:spPr>
        <p:txBody>
          <a:bodyPr wrap="none" lIns="0" tIns="0" rIns="0" bIns="0" rtlCol="0" anchor="t"/>
          <a:lstStyle/>
          <a:p>
            <a:pPr marL="0" indent="0" algn="ctr">
              <a:lnSpc>
                <a:spcPts val="1800"/>
              </a:lnSpc>
              <a:buNone/>
            </a:pPr>
            <a:r>
              <a:rPr lang="en-US" sz="1450" b="1" dirty="0">
                <a:solidFill>
                  <a:srgbClr val="000000"/>
                </a:solidFill>
                <a:latin typeface="Goudy Old Style" panose="02020502050305020303" pitchFamily="18" charset="0"/>
                <a:ea typeface="Inter Bold" pitchFamily="34" charset="-122"/>
                <a:cs typeface="Inter Bold" pitchFamily="34" charset="-120"/>
              </a:rPr>
              <a:t>BY YAZHINI DEEPA </a:t>
            </a:r>
            <a:endParaRPr lang="en-US" sz="1450" dirty="0">
              <a:latin typeface="Goudy Old Style" panose="02020502050305020303" pitchFamily="18" charset="0"/>
            </a:endParaRPr>
          </a:p>
        </p:txBody>
      </p:sp>
      <p:sp>
        <p:nvSpPr>
          <p:cNvPr id="7" name="Text 4"/>
          <p:cNvSpPr/>
          <p:nvPr/>
        </p:nvSpPr>
        <p:spPr>
          <a:xfrm>
            <a:off x="793790" y="6073616"/>
            <a:ext cx="13042821" cy="194548"/>
          </a:xfrm>
          <a:prstGeom prst="rect">
            <a:avLst/>
          </a:prstGeom>
          <a:noFill/>
          <a:ln/>
        </p:spPr>
        <p:txBody>
          <a:bodyPr wrap="none" lIns="0" tIns="0" rIns="0" bIns="0" rtlCol="0" anchor="t"/>
          <a:lstStyle/>
          <a:p>
            <a:pPr marL="0" indent="0" algn="l">
              <a:lnSpc>
                <a:spcPts val="1500"/>
              </a:lnSpc>
              <a:buNone/>
            </a:pPr>
            <a:endParaRPr lang="en-US" sz="1150" dirty="0"/>
          </a:p>
        </p:txBody>
      </p:sp>
      <p:sp>
        <p:nvSpPr>
          <p:cNvPr id="8" name="Text 5"/>
          <p:cNvSpPr/>
          <p:nvPr/>
        </p:nvSpPr>
        <p:spPr>
          <a:xfrm>
            <a:off x="793790" y="6375916"/>
            <a:ext cx="13042821" cy="194548"/>
          </a:xfrm>
          <a:prstGeom prst="rect">
            <a:avLst/>
          </a:prstGeom>
          <a:noFill/>
          <a:ln/>
        </p:spPr>
        <p:txBody>
          <a:bodyPr wrap="none" lIns="0" tIns="0" rIns="0" bIns="0" rtlCol="0" anchor="t"/>
          <a:lstStyle/>
          <a:p>
            <a:pPr marL="0" indent="0" algn="ctr">
              <a:lnSpc>
                <a:spcPts val="1500"/>
              </a:lnSpc>
              <a:buNone/>
            </a:pPr>
            <a:endParaRPr lang="en-US" sz="1150" dirty="0"/>
          </a:p>
        </p:txBody>
      </p:sp>
      <p:sp>
        <p:nvSpPr>
          <p:cNvPr id="9" name="Text 6"/>
          <p:cNvSpPr/>
          <p:nvPr/>
        </p:nvSpPr>
        <p:spPr>
          <a:xfrm>
            <a:off x="793790" y="6678216"/>
            <a:ext cx="13042821" cy="194548"/>
          </a:xfrm>
          <a:prstGeom prst="rect">
            <a:avLst/>
          </a:prstGeom>
          <a:noFill/>
          <a:ln/>
        </p:spPr>
        <p:txBody>
          <a:bodyPr wrap="none" lIns="0" tIns="0" rIns="0" bIns="0" rtlCol="0" anchor="t"/>
          <a:lstStyle/>
          <a:p>
            <a:pPr marL="0" indent="0" algn="ctr">
              <a:lnSpc>
                <a:spcPts val="1500"/>
              </a:lnSpc>
              <a:buNone/>
            </a:pPr>
            <a:endParaRPr lang="en-US" sz="1150" dirty="0"/>
          </a:p>
        </p:txBody>
      </p:sp>
      <p:sp>
        <p:nvSpPr>
          <p:cNvPr id="10" name="Text 7"/>
          <p:cNvSpPr/>
          <p:nvPr/>
        </p:nvSpPr>
        <p:spPr>
          <a:xfrm>
            <a:off x="793790" y="6980515"/>
            <a:ext cx="13042821" cy="194548"/>
          </a:xfrm>
          <a:prstGeom prst="rect">
            <a:avLst/>
          </a:prstGeom>
          <a:noFill/>
          <a:ln/>
        </p:spPr>
        <p:txBody>
          <a:bodyPr wrap="none" lIns="0" tIns="0" rIns="0" bIns="0" rtlCol="0" anchor="t"/>
          <a:lstStyle/>
          <a:p>
            <a:pPr marL="0" indent="0" algn="ctr">
              <a:lnSpc>
                <a:spcPts val="1500"/>
              </a:lnSpc>
              <a:buNone/>
            </a:pPr>
            <a:endParaRPr lang="en-US" sz="1150" dirty="0"/>
          </a:p>
        </p:txBody>
      </p:sp>
      <p:sp>
        <p:nvSpPr>
          <p:cNvPr id="11" name="Text 8"/>
          <p:cNvSpPr/>
          <p:nvPr/>
        </p:nvSpPr>
        <p:spPr>
          <a:xfrm>
            <a:off x="793790" y="7282815"/>
            <a:ext cx="13042821" cy="194548"/>
          </a:xfrm>
          <a:prstGeom prst="rect">
            <a:avLst/>
          </a:prstGeom>
          <a:noFill/>
          <a:ln/>
        </p:spPr>
        <p:txBody>
          <a:bodyPr wrap="none" lIns="0" tIns="0" rIns="0" bIns="0" rtlCol="0" anchor="t"/>
          <a:lstStyle/>
          <a:p>
            <a:pPr marL="0" indent="0" algn="ctr">
              <a:lnSpc>
                <a:spcPts val="1500"/>
              </a:lnSpc>
              <a:buNone/>
            </a:pPr>
            <a:endParaRPr lang="en-US" sz="11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name="Slide 10">
    <p:spTree>
      <p:nvGrpSpPr>
        <p:cNvPr id="1" name=""/>
        <p:cNvGrpSpPr/>
        <p:nvPr/>
      </p:nvGrpSpPr>
      <p:grpSpPr>
        <a:xfrm>
          <a:off x="0" y="0"/>
          <a:ext cx="0" cy="0"/>
          <a:chOff x="0" y="0"/>
          <a:chExt cx="0" cy="0"/>
        </a:xfrm>
      </p:grpSpPr>
      <p:sp>
        <p:nvSpPr>
          <p:cNvPr id="2" name="Text 0"/>
          <p:cNvSpPr/>
          <p:nvPr/>
        </p:nvSpPr>
        <p:spPr>
          <a:xfrm>
            <a:off x="793790" y="2371130"/>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Goudy Old Style" panose="02020502050305020303" pitchFamily="18" charset="0"/>
                <a:ea typeface="Inter Bold" pitchFamily="34" charset="-122"/>
                <a:cs typeface="Inter Bold" pitchFamily="34" charset="-120"/>
              </a:rPr>
              <a:t>Brand Strategy</a:t>
            </a:r>
            <a:endParaRPr lang="en-US" sz="4450" dirty="0">
              <a:latin typeface="Goudy Old Style" panose="02020502050305020303" pitchFamily="18" charset="0"/>
            </a:endParaRPr>
          </a:p>
        </p:txBody>
      </p:sp>
      <p:sp>
        <p:nvSpPr>
          <p:cNvPr id="3" name="Text 1"/>
          <p:cNvSpPr/>
          <p:nvPr/>
        </p:nvSpPr>
        <p:spPr>
          <a:xfrm>
            <a:off x="793790" y="3533537"/>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This concept positions Jacquemus not as a beauty brand entering skincare, but as a lifestyle brand expanding its rituals.</a:t>
            </a:r>
            <a:endParaRPr lang="en-US" sz="1750" dirty="0"/>
          </a:p>
        </p:txBody>
      </p:sp>
      <p:sp>
        <p:nvSpPr>
          <p:cNvPr id="4" name="Text 2"/>
          <p:cNvSpPr/>
          <p:nvPr/>
        </p:nvSpPr>
        <p:spPr>
          <a:xfrm>
            <a:off x="793790" y="4151590"/>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Rather than education-driven or benefit-heavy messaging, the focus is on emotion and experience. The products exist as extensions of the brand’s world not departures from it.</a:t>
            </a:r>
            <a:endParaRPr lang="en-US" sz="1750" dirty="0"/>
          </a:p>
        </p:txBody>
      </p:sp>
      <p:sp>
        <p:nvSpPr>
          <p:cNvPr id="5" name="Text 3"/>
          <p:cNvSpPr/>
          <p:nvPr/>
        </p:nvSpPr>
        <p:spPr>
          <a:xfrm>
            <a:off x="793790" y="5132546"/>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The ritual approach strengthens brand intimacy while staying true to Jacquemus’ core philosophy: less explanation, more feeling.</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name="Slide 11">
    <p:spTree>
      <p:nvGrpSpPr>
        <p:cNvPr id="1" name=""/>
        <p:cNvGrpSpPr/>
        <p:nvPr/>
      </p:nvGrpSpPr>
      <p:grpSpPr>
        <a:xfrm>
          <a:off x="0" y="0"/>
          <a:ext cx="0" cy="0"/>
          <a:chOff x="0" y="0"/>
          <a:chExt cx="0" cy="0"/>
        </a:xfrm>
      </p:grpSpPr>
      <p:sp>
        <p:nvSpPr>
          <p:cNvPr id="2" name="Text 0"/>
          <p:cNvSpPr/>
          <p:nvPr/>
        </p:nvSpPr>
        <p:spPr>
          <a:xfrm>
            <a:off x="793790" y="2680216"/>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Goudy Old Style" panose="02020502050305020303" pitchFamily="18" charset="0"/>
                <a:ea typeface="Inter Bold" pitchFamily="34" charset="-122"/>
                <a:cs typeface="Inter Bold" pitchFamily="34" charset="-120"/>
              </a:rPr>
              <a:t>Conclusion</a:t>
            </a:r>
            <a:endParaRPr lang="en-US" sz="4450" dirty="0">
              <a:latin typeface="Goudy Old Style" panose="02020502050305020303" pitchFamily="18" charset="0"/>
            </a:endParaRPr>
          </a:p>
        </p:txBody>
      </p:sp>
      <p:sp>
        <p:nvSpPr>
          <p:cNvPr id="3" name="Text 1"/>
          <p:cNvSpPr/>
          <p:nvPr/>
        </p:nvSpPr>
        <p:spPr>
          <a:xfrm>
            <a:off x="793790" y="3842623"/>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This project does not propose a definitive direction for Jacquemus Beauty. Instead, it serves as a creative exploration, a way to demonstrate how brand identity, visual language, and cultural relevance can be translated into new categories without dilution.</a:t>
            </a:r>
            <a:endParaRPr lang="en-US" sz="1750" dirty="0"/>
          </a:p>
        </p:txBody>
      </p:sp>
      <p:sp>
        <p:nvSpPr>
          <p:cNvPr id="4" name="Text 2"/>
          <p:cNvSpPr/>
          <p:nvPr/>
        </p:nvSpPr>
        <p:spPr>
          <a:xfrm>
            <a:off x="793790" y="5186482"/>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It reflects my approach as a creative strategist: to observe first, interpret carefully, and expand thoughtfully.</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1647" y="628293"/>
            <a:ext cx="5654873" cy="706874"/>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Goudy Old Style" panose="02020502050305020303" pitchFamily="18" charset="0"/>
                <a:ea typeface="Inter Bold" pitchFamily="34" charset="-122"/>
                <a:cs typeface="Inter Bold" pitchFamily="34" charset="-120"/>
              </a:rPr>
              <a:t>Project Overview</a:t>
            </a:r>
            <a:endParaRPr lang="en-US" sz="4450" dirty="0">
              <a:latin typeface="Goudy Old Style" panose="02020502050305020303" pitchFamily="18" charset="0"/>
            </a:endParaRPr>
          </a:p>
        </p:txBody>
      </p:sp>
      <p:sp>
        <p:nvSpPr>
          <p:cNvPr id="4" name="Text 1"/>
          <p:cNvSpPr/>
          <p:nvPr/>
        </p:nvSpPr>
        <p:spPr>
          <a:xfrm>
            <a:off x="791647" y="1673423"/>
            <a:ext cx="7560707" cy="2168128"/>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You know Jacquemus isn't just about the clothes, don't you? It's that feeling you get, the light, the warmth, the intimacy, the whole Mediterranean way of life. While we all recognize the brand for its incredible fashion and accessories, its unique visual language and deep emotional connection truly open the door to an entire lifestyle universe.</a:t>
            </a:r>
            <a:endParaRPr lang="en-US" sz="1750" dirty="0"/>
          </a:p>
        </p:txBody>
      </p:sp>
      <p:sp>
        <p:nvSpPr>
          <p:cNvPr id="5" name="Text 2"/>
          <p:cNvSpPr/>
          <p:nvPr/>
        </p:nvSpPr>
        <p:spPr>
          <a:xfrm>
            <a:off x="791647" y="4095274"/>
            <a:ext cx="7560707" cy="2168128"/>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This project invites you to imagine Jacquemus extending its magic into beauty and body care. But this isn't just another product launch; we envision it as a beautiful, seasonal ritual. The 'Summer Body Ritual' is designed to be a calm, sensorial experience that perfectly aligns with everything you already love about Jacquemus, while truly expanding its role as </a:t>
            </a:r>
            <a:r>
              <a:rPr lang="en-US" sz="1750" i="1" dirty="0">
                <a:solidFill>
                  <a:srgbClr val="272525"/>
                </a:solidFill>
                <a:latin typeface="Inter" pitchFamily="34" charset="0"/>
                <a:ea typeface="Inter" pitchFamily="34" charset="-122"/>
                <a:cs typeface="Inter" pitchFamily="34" charset="-120"/>
              </a:rPr>
              <a:t>the</a:t>
            </a:r>
            <a:r>
              <a:rPr lang="en-US" sz="1750" dirty="0">
                <a:solidFill>
                  <a:srgbClr val="272525"/>
                </a:solidFill>
                <a:latin typeface="Inter" pitchFamily="34" charset="0"/>
                <a:ea typeface="Inter" pitchFamily="34" charset="-122"/>
                <a:cs typeface="Inter" pitchFamily="34" charset="-120"/>
              </a:rPr>
              <a:t> lifestyle inspiration brand.</a:t>
            </a:r>
            <a:endParaRPr lang="en-US" sz="1750" dirty="0"/>
          </a:p>
        </p:txBody>
      </p:sp>
      <p:sp>
        <p:nvSpPr>
          <p:cNvPr id="6" name="Text 3"/>
          <p:cNvSpPr/>
          <p:nvPr/>
        </p:nvSpPr>
        <p:spPr>
          <a:xfrm>
            <a:off x="791647" y="6517124"/>
            <a:ext cx="7560707" cy="1084064"/>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Just so you know, this is a creative concept, a speculative idea designed to spark imagination and showcase a fresh approach to brand strategy.</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name="Slide 3">
    <p:spTree>
      <p:nvGrpSpPr>
        <p:cNvPr id="1" name=""/>
        <p:cNvGrpSpPr/>
        <p:nvPr/>
      </p:nvGrpSpPr>
      <p:grpSpPr>
        <a:xfrm>
          <a:off x="0" y="0"/>
          <a:ext cx="0" cy="0"/>
          <a:chOff x="0" y="0"/>
          <a:chExt cx="0" cy="0"/>
        </a:xfrm>
      </p:grpSpPr>
      <p:sp>
        <p:nvSpPr>
          <p:cNvPr id="2" name="Text 0"/>
          <p:cNvSpPr/>
          <p:nvPr/>
        </p:nvSpPr>
        <p:spPr>
          <a:xfrm>
            <a:off x="793790" y="777597"/>
            <a:ext cx="5014079" cy="602456"/>
          </a:xfrm>
          <a:prstGeom prst="rect">
            <a:avLst/>
          </a:prstGeom>
          <a:noFill/>
          <a:ln/>
        </p:spPr>
        <p:txBody>
          <a:bodyPr wrap="none" lIns="0" tIns="0" rIns="0" bIns="0" rtlCol="0" anchor="t"/>
          <a:lstStyle/>
          <a:p>
            <a:pPr marL="0" indent="0" algn="l">
              <a:lnSpc>
                <a:spcPts val="4700"/>
              </a:lnSpc>
              <a:buNone/>
            </a:pPr>
            <a:r>
              <a:rPr lang="en-US" sz="3750" b="1" dirty="0">
                <a:solidFill>
                  <a:srgbClr val="000000"/>
                </a:solidFill>
                <a:latin typeface="Goudy Old Style" panose="02020502050305020303" pitchFamily="18" charset="0"/>
                <a:ea typeface="Inter Bold" pitchFamily="34" charset="-122"/>
                <a:cs typeface="Inter Bold" pitchFamily="34" charset="-120"/>
              </a:rPr>
              <a:t>Brand Understanding</a:t>
            </a:r>
            <a:endParaRPr lang="en-US" sz="3750" dirty="0">
              <a:latin typeface="Goudy Old Style" panose="02020502050305020303" pitchFamily="18" charset="0"/>
            </a:endParaRPr>
          </a:p>
        </p:txBody>
      </p:sp>
      <p:sp>
        <p:nvSpPr>
          <p:cNvPr id="3" name="Text 1"/>
          <p:cNvSpPr/>
          <p:nvPr/>
        </p:nvSpPr>
        <p:spPr>
          <a:xfrm>
            <a:off x="793790" y="1707713"/>
            <a:ext cx="13042821" cy="1712095"/>
          </a:xfrm>
          <a:prstGeom prst="rect">
            <a:avLst/>
          </a:prstGeom>
          <a:noFill/>
          <a:ln/>
        </p:spPr>
        <p:txBody>
          <a:bodyPr wrap="square" lIns="0" tIns="0" rIns="0" bIns="0" rtlCol="0" anchor="t"/>
          <a:lstStyle/>
          <a:p>
            <a:pPr marL="342900" indent="-342900" algn="l">
              <a:lnSpc>
                <a:spcPts val="2200"/>
              </a:lnSpc>
              <a:buSzPct val="100000"/>
              <a:buChar char="•"/>
            </a:pPr>
            <a:r>
              <a:rPr lang="en-US" sz="1500" dirty="0">
                <a:solidFill>
                  <a:srgbClr val="272525"/>
                </a:solidFill>
                <a:latin typeface="Inter" pitchFamily="34" charset="0"/>
                <a:ea typeface="Inter" pitchFamily="34" charset="-122"/>
                <a:cs typeface="Inter" pitchFamily="34" charset="-120"/>
              </a:rPr>
              <a:t>Minimalism with warmth</a:t>
            </a:r>
            <a:endParaRPr lang="en-US" sz="1500" dirty="0"/>
          </a:p>
          <a:p>
            <a:pPr marL="342900" indent="-342900" algn="l">
              <a:lnSpc>
                <a:spcPts val="2200"/>
              </a:lnSpc>
              <a:buSzPct val="100000"/>
              <a:buChar char="•"/>
            </a:pPr>
            <a:r>
              <a:rPr lang="en-US" sz="1500" dirty="0">
                <a:solidFill>
                  <a:srgbClr val="272525"/>
                </a:solidFill>
                <a:latin typeface="Inter" pitchFamily="34" charset="0"/>
                <a:ea typeface="Inter" pitchFamily="34" charset="-122"/>
                <a:cs typeface="Inter" pitchFamily="34" charset="-120"/>
              </a:rPr>
              <a:t>Playfulness without excess</a:t>
            </a:r>
            <a:endParaRPr lang="en-US" sz="1500" dirty="0"/>
          </a:p>
          <a:p>
            <a:pPr marL="342900" indent="-342900" algn="l">
              <a:lnSpc>
                <a:spcPts val="2200"/>
              </a:lnSpc>
              <a:buSzPct val="100000"/>
              <a:buChar char="•"/>
            </a:pPr>
            <a:r>
              <a:rPr lang="en-US" sz="1500" dirty="0">
                <a:solidFill>
                  <a:srgbClr val="272525"/>
                </a:solidFill>
                <a:latin typeface="Inter" pitchFamily="34" charset="0"/>
                <a:ea typeface="Inter" pitchFamily="34" charset="-122"/>
                <a:cs typeface="Inter" pitchFamily="34" charset="-120"/>
              </a:rPr>
              <a:t>Strong use of natural light and space</a:t>
            </a:r>
            <a:endParaRPr lang="en-US" sz="1500" dirty="0"/>
          </a:p>
          <a:p>
            <a:pPr marL="342900" indent="-342900" algn="l">
              <a:lnSpc>
                <a:spcPts val="2200"/>
              </a:lnSpc>
              <a:buSzPct val="100000"/>
              <a:buChar char="•"/>
            </a:pPr>
            <a:r>
              <a:rPr lang="en-US" sz="1500" dirty="0">
                <a:solidFill>
                  <a:srgbClr val="272525"/>
                </a:solidFill>
                <a:latin typeface="Inter" pitchFamily="34" charset="0"/>
                <a:ea typeface="Inter" pitchFamily="34" charset="-122"/>
                <a:cs typeface="Inter" pitchFamily="34" charset="-120"/>
              </a:rPr>
              <a:t>A balance between sensuality and simplicity</a:t>
            </a:r>
            <a:endParaRPr lang="en-US" sz="1500" dirty="0"/>
          </a:p>
          <a:p>
            <a:pPr marL="342900" indent="-342900" algn="l">
              <a:lnSpc>
                <a:spcPts val="2200"/>
              </a:lnSpc>
              <a:buSzPct val="100000"/>
              <a:buChar char="•"/>
            </a:pPr>
            <a:r>
              <a:rPr lang="en-US" sz="1500" dirty="0">
                <a:solidFill>
                  <a:srgbClr val="272525"/>
                </a:solidFill>
                <a:latin typeface="Inter" pitchFamily="34" charset="0"/>
                <a:ea typeface="Inter" pitchFamily="34" charset="-122"/>
                <a:cs typeface="Inter" pitchFamily="34" charset="-120"/>
              </a:rPr>
              <a:t>Emotional storytelling rooted in summer, the body, and ease</a:t>
            </a:r>
            <a:endParaRPr lang="en-US" sz="1500" dirty="0"/>
          </a:p>
          <a:p>
            <a:pPr marL="342900" indent="-342900" algn="l">
              <a:lnSpc>
                <a:spcPts val="2200"/>
              </a:lnSpc>
              <a:buSzPct val="100000"/>
              <a:buChar char="•"/>
            </a:pPr>
            <a:r>
              <a:rPr lang="en-US" sz="1500" dirty="0">
                <a:solidFill>
                  <a:srgbClr val="272525"/>
                </a:solidFill>
                <a:latin typeface="Inter" pitchFamily="34" charset="0"/>
                <a:ea typeface="Inter" pitchFamily="34" charset="-122"/>
                <a:cs typeface="Inter" pitchFamily="34" charset="-120"/>
              </a:rPr>
              <a:t>Rather than loud branding, the house relies on composition, texture, and feeling. The brand does not chase trends; it creates moments.</a:t>
            </a:r>
            <a:endParaRPr lang="en-US" sz="1500" dirty="0"/>
          </a:p>
        </p:txBody>
      </p:sp>
      <p:sp>
        <p:nvSpPr>
          <p:cNvPr id="4" name="Text 2"/>
          <p:cNvSpPr/>
          <p:nvPr/>
        </p:nvSpPr>
        <p:spPr>
          <a:xfrm>
            <a:off x="793790" y="3604117"/>
            <a:ext cx="13042821" cy="285274"/>
          </a:xfrm>
          <a:prstGeom prst="rect">
            <a:avLst/>
          </a:prstGeom>
          <a:noFill/>
          <a:ln/>
        </p:spPr>
        <p:txBody>
          <a:bodyPr wrap="none" lIns="0" tIns="0" rIns="0" bIns="0" rtlCol="0" anchor="t"/>
          <a:lstStyle/>
          <a:p>
            <a:pPr marL="0" indent="0" algn="l">
              <a:lnSpc>
                <a:spcPts val="2200"/>
              </a:lnSpc>
              <a:buNone/>
            </a:pPr>
            <a:r>
              <a:rPr lang="en-US" sz="1500" dirty="0">
                <a:solidFill>
                  <a:srgbClr val="272525"/>
                </a:solidFill>
                <a:latin typeface="Inter" pitchFamily="34" charset="0"/>
                <a:ea typeface="Inter" pitchFamily="34" charset="-122"/>
                <a:cs typeface="Inter" pitchFamily="34" charset="-120"/>
              </a:rPr>
              <a:t>This project builds on those foundations without attempting to redefine them.</a:t>
            </a:r>
            <a:endParaRPr lang="en-US" sz="1500" dirty="0"/>
          </a:p>
        </p:txBody>
      </p:sp>
      <p:sp>
        <p:nvSpPr>
          <p:cNvPr id="5" name="Text 3"/>
          <p:cNvSpPr/>
          <p:nvPr/>
        </p:nvSpPr>
        <p:spPr>
          <a:xfrm>
            <a:off x="793790" y="4073700"/>
            <a:ext cx="13042821" cy="285274"/>
          </a:xfrm>
          <a:prstGeom prst="rect">
            <a:avLst/>
          </a:prstGeom>
          <a:noFill/>
          <a:ln/>
        </p:spPr>
        <p:txBody>
          <a:bodyPr wrap="none" lIns="0" tIns="0" rIns="0" bIns="0" rtlCol="0" anchor="t"/>
          <a:lstStyle/>
          <a:p>
            <a:pPr marL="0" indent="0" algn="l">
              <a:lnSpc>
                <a:spcPts val="2200"/>
              </a:lnSpc>
              <a:buNone/>
            </a:pPr>
            <a:endParaRPr lang="en-US" sz="1500" dirty="0"/>
          </a:p>
        </p:txBody>
      </p:sp>
      <p:pic>
        <p:nvPicPr>
          <p:cNvPr id="6" name="Image 0" descr="preencoded.png"/>
          <p:cNvPicPr>
            <a:picLocks noChangeAspect="1"/>
          </p:cNvPicPr>
          <p:nvPr/>
        </p:nvPicPr>
        <p:blipFill>
          <a:blip r:embed="rId3"/>
          <a:stretch>
            <a:fillRect/>
          </a:stretch>
        </p:blipFill>
        <p:spPr>
          <a:xfrm>
            <a:off x="801291" y="4668536"/>
            <a:ext cx="2485311" cy="2313623"/>
          </a:xfrm>
          <a:prstGeom prst="rect">
            <a:avLst/>
          </a:prstGeom>
        </p:spPr>
      </p:pic>
      <p:pic>
        <p:nvPicPr>
          <p:cNvPr id="7" name="Image 1" descr="preencoded.png"/>
          <p:cNvPicPr>
            <a:picLocks noChangeAspect="1"/>
          </p:cNvPicPr>
          <p:nvPr/>
        </p:nvPicPr>
        <p:blipFill>
          <a:blip r:embed="rId4"/>
          <a:stretch>
            <a:fillRect/>
          </a:stretch>
        </p:blipFill>
        <p:spPr>
          <a:xfrm>
            <a:off x="3440787" y="4668536"/>
            <a:ext cx="2472690" cy="2313623"/>
          </a:xfrm>
          <a:prstGeom prst="rect">
            <a:avLst/>
          </a:prstGeom>
        </p:spPr>
      </p:pic>
      <p:pic>
        <p:nvPicPr>
          <p:cNvPr id="8" name="Image 2" descr="preencoded.png"/>
          <p:cNvPicPr>
            <a:picLocks noChangeAspect="1"/>
          </p:cNvPicPr>
          <p:nvPr/>
        </p:nvPicPr>
        <p:blipFill>
          <a:blip r:embed="rId5"/>
          <a:stretch>
            <a:fillRect/>
          </a:stretch>
        </p:blipFill>
        <p:spPr>
          <a:xfrm>
            <a:off x="6067663" y="4668536"/>
            <a:ext cx="2164199" cy="2313623"/>
          </a:xfrm>
          <a:prstGeom prst="rect">
            <a:avLst/>
          </a:prstGeom>
        </p:spPr>
      </p:pic>
      <p:pic>
        <p:nvPicPr>
          <p:cNvPr id="9" name="Image 3" descr="preencoded.png"/>
          <p:cNvPicPr>
            <a:picLocks noChangeAspect="1"/>
          </p:cNvPicPr>
          <p:nvPr/>
        </p:nvPicPr>
        <p:blipFill>
          <a:blip r:embed="rId6"/>
          <a:stretch>
            <a:fillRect/>
          </a:stretch>
        </p:blipFill>
        <p:spPr>
          <a:xfrm>
            <a:off x="8386048" y="4668536"/>
            <a:ext cx="2935486" cy="2313623"/>
          </a:xfrm>
          <a:prstGeom prst="rect">
            <a:avLst/>
          </a:prstGeom>
        </p:spPr>
      </p:pic>
      <p:pic>
        <p:nvPicPr>
          <p:cNvPr id="10" name="Image 4" descr="preencoded.png"/>
          <p:cNvPicPr>
            <a:picLocks noChangeAspect="1"/>
          </p:cNvPicPr>
          <p:nvPr/>
        </p:nvPicPr>
        <p:blipFill>
          <a:blip r:embed="rId7"/>
          <a:stretch>
            <a:fillRect/>
          </a:stretch>
        </p:blipFill>
        <p:spPr>
          <a:xfrm>
            <a:off x="11475720" y="4668536"/>
            <a:ext cx="2353389" cy="231362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name="Slide 4">
    <p:spTree>
      <p:nvGrpSpPr>
        <p:cNvPr id="1" name=""/>
        <p:cNvGrpSpPr/>
        <p:nvPr/>
      </p:nvGrpSpPr>
      <p:grpSpPr>
        <a:xfrm>
          <a:off x="0" y="0"/>
          <a:ext cx="0" cy="0"/>
          <a:chOff x="0" y="0"/>
          <a:chExt cx="0" cy="0"/>
        </a:xfrm>
      </p:grpSpPr>
      <p:sp>
        <p:nvSpPr>
          <p:cNvPr id="2" name="Text 0"/>
          <p:cNvSpPr/>
          <p:nvPr/>
        </p:nvSpPr>
        <p:spPr>
          <a:xfrm>
            <a:off x="793790" y="1790581"/>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Goudy Old Style" panose="02020502050305020303" pitchFamily="18" charset="0"/>
                <a:ea typeface="Inter Bold" pitchFamily="34" charset="-122"/>
                <a:cs typeface="Inter Bold" pitchFamily="34" charset="-120"/>
              </a:rPr>
              <a:t>Creative Insight</a:t>
            </a:r>
            <a:endParaRPr lang="en-US" sz="4450" dirty="0">
              <a:latin typeface="Goudy Old Style" panose="02020502050305020303" pitchFamily="18" charset="0"/>
            </a:endParaRPr>
          </a:p>
        </p:txBody>
      </p:sp>
      <p:sp>
        <p:nvSpPr>
          <p:cNvPr id="3" name="Text 1"/>
          <p:cNvSpPr/>
          <p:nvPr/>
        </p:nvSpPr>
        <p:spPr>
          <a:xfrm>
            <a:off x="793790" y="2952988"/>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Today, luxury is shifting from mere possessions to cherished daily rituals and intimate experiences. There's a natural craving for a slower pace and tangible products that offer genuine connection, resonating deeply rather than just being for show.</a:t>
            </a:r>
            <a:endParaRPr lang="en-US" sz="1750" dirty="0"/>
          </a:p>
        </p:txBody>
      </p:sp>
      <p:sp>
        <p:nvSpPr>
          <p:cNvPr id="4" name="Text 2"/>
          <p:cNvSpPr/>
          <p:nvPr/>
        </p:nvSpPr>
        <p:spPr>
          <a:xfrm>
            <a:off x="793790" y="4296847"/>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This presents an exciting opportunity: to translate that blend of indulgence, effortlessness, and deep personal connection into everyday body rituals, creating moments of luxurious and authentic self-care.</a:t>
            </a:r>
            <a:endParaRPr lang="en-US" sz="1750" dirty="0"/>
          </a:p>
        </p:txBody>
      </p:sp>
      <p:sp>
        <p:nvSpPr>
          <p:cNvPr id="5" name="Text 3"/>
          <p:cNvSpPr/>
          <p:nvPr/>
        </p:nvSpPr>
        <p:spPr>
          <a:xfrm>
            <a:off x="793790" y="5277803"/>
            <a:ext cx="13042821" cy="1161098"/>
          </a:xfrm>
          <a:prstGeom prst="rect">
            <a:avLst/>
          </a:prstGeom>
          <a:noFill/>
          <a:ln/>
        </p:spPr>
        <p:txBody>
          <a:bodyPr wrap="square" lIns="0" tIns="0" rIns="0" bIns="0" rtlCol="0" anchor="t"/>
          <a:lstStyle/>
          <a:p>
            <a:pPr marL="0" indent="0" algn="l">
              <a:lnSpc>
                <a:spcPts val="2250"/>
              </a:lnSpc>
              <a:buNone/>
            </a:pPr>
            <a:r>
              <a:rPr lang="en-US" sz="1400" b="1" dirty="0">
                <a:solidFill>
                  <a:srgbClr val="272525"/>
                </a:solidFill>
                <a:latin typeface="Inter" pitchFamily="34" charset="0"/>
                <a:ea typeface="Inter" pitchFamily="34" charset="-122"/>
                <a:cs typeface="Inter" pitchFamily="34" charset="-120"/>
              </a:rPr>
              <a:t>Role:</a:t>
            </a:r>
            <a:r>
              <a:rPr lang="en-US" sz="1400" dirty="0">
                <a:solidFill>
                  <a:srgbClr val="272525"/>
                </a:solidFill>
                <a:latin typeface="Inter" pitchFamily="34" charset="0"/>
                <a:ea typeface="Inter" pitchFamily="34" charset="-122"/>
                <a:cs typeface="Inter" pitchFamily="34" charset="-120"/>
              </a:rPr>
              <a:t> Creative Strategist &amp; Visual Director</a:t>
            </a:r>
            <a:endParaRPr lang="en-US" sz="1400" dirty="0"/>
          </a:p>
          <a:p>
            <a:pPr marL="0" indent="0" algn="l">
              <a:lnSpc>
                <a:spcPts val="2250"/>
              </a:lnSpc>
              <a:buNone/>
            </a:pPr>
            <a:r>
              <a:rPr lang="en-US" sz="1400" b="1" dirty="0">
                <a:solidFill>
                  <a:srgbClr val="272525"/>
                </a:solidFill>
                <a:latin typeface="Inter" pitchFamily="34" charset="0"/>
                <a:ea typeface="Inter" pitchFamily="34" charset="-122"/>
                <a:cs typeface="Inter" pitchFamily="34" charset="-120"/>
              </a:rPr>
              <a:t>Category:</a:t>
            </a:r>
            <a:r>
              <a:rPr lang="en-US" sz="1400" dirty="0">
                <a:solidFill>
                  <a:srgbClr val="272525"/>
                </a:solidFill>
                <a:latin typeface="Inter" pitchFamily="34" charset="0"/>
                <a:ea typeface="Inter" pitchFamily="34" charset="-122"/>
                <a:cs typeface="Inter" pitchFamily="34" charset="-120"/>
              </a:rPr>
              <a:t> Luxury Beauty / Brand Campaign</a:t>
            </a:r>
            <a:endParaRPr lang="en-US" sz="1400" dirty="0"/>
          </a:p>
          <a:p>
            <a:pPr marL="0" indent="0" algn="l">
              <a:lnSpc>
                <a:spcPts val="2250"/>
              </a:lnSpc>
              <a:buNone/>
            </a:pPr>
            <a:r>
              <a:rPr lang="en-US" sz="1400" b="1" dirty="0">
                <a:solidFill>
                  <a:srgbClr val="272525"/>
                </a:solidFill>
                <a:latin typeface="Inter" pitchFamily="34" charset="0"/>
                <a:ea typeface="Inter" pitchFamily="34" charset="-122"/>
                <a:cs typeface="Inter" pitchFamily="34" charset="-120"/>
              </a:rPr>
              <a:t>Deliverables:</a:t>
            </a:r>
            <a:r>
              <a:rPr lang="en-US" sz="1400" dirty="0">
                <a:solidFill>
                  <a:srgbClr val="272525"/>
                </a:solidFill>
                <a:latin typeface="Inter" pitchFamily="34" charset="0"/>
                <a:ea typeface="Inter" pitchFamily="34" charset="-122"/>
                <a:cs typeface="Inter" pitchFamily="34" charset="-120"/>
              </a:rPr>
              <a:t> Campaign image, product focus shots, visual system</a:t>
            </a:r>
            <a:endParaRPr lang="en-US" sz="1400" dirty="0"/>
          </a:p>
          <a:p>
            <a:pPr marL="0" indent="0" algn="l">
              <a:lnSpc>
                <a:spcPts val="2250"/>
              </a:lnSpc>
              <a:buNone/>
            </a:pPr>
            <a:r>
              <a:rPr lang="en-US" sz="1400" b="1" dirty="0">
                <a:solidFill>
                  <a:srgbClr val="272525"/>
                </a:solidFill>
                <a:latin typeface="Inter" pitchFamily="34" charset="0"/>
                <a:ea typeface="Inter" pitchFamily="34" charset="-122"/>
                <a:cs typeface="Inter" pitchFamily="34" charset="-120"/>
              </a:rPr>
              <a:t>Tools:</a:t>
            </a:r>
            <a:r>
              <a:rPr lang="en-US" sz="1400" dirty="0">
                <a:solidFill>
                  <a:srgbClr val="272525"/>
                </a:solidFill>
                <a:latin typeface="Inter" pitchFamily="34" charset="0"/>
                <a:ea typeface="Inter" pitchFamily="34" charset="-122"/>
                <a:cs typeface="Inter" pitchFamily="34" charset="-120"/>
              </a:rPr>
              <a:t> Creative direction, visual strategy</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710571"/>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000000"/>
                </a:solidFill>
                <a:latin typeface="Goudy Old Style" panose="02020502050305020303" pitchFamily="18" charset="0"/>
                <a:ea typeface="Inter Bold" pitchFamily="34" charset="-122"/>
                <a:cs typeface="Inter Bold" pitchFamily="34" charset="-120"/>
              </a:rPr>
              <a:t>Concept: The Summer Body Ritual</a:t>
            </a:r>
            <a:endParaRPr lang="en-US" sz="4450" dirty="0">
              <a:latin typeface="Goudy Old Style" panose="02020502050305020303" pitchFamily="18" charset="0"/>
            </a:endParaRPr>
          </a:p>
        </p:txBody>
      </p:sp>
      <p:sp>
        <p:nvSpPr>
          <p:cNvPr id="4" name="Text 1"/>
          <p:cNvSpPr/>
          <p:nvPr/>
        </p:nvSpPr>
        <p:spPr>
          <a:xfrm>
            <a:off x="6280190" y="3468291"/>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 three-piece body care edit designed to be used slowly and intuitively.</a:t>
            </a:r>
            <a:endParaRPr lang="en-US" sz="1750" dirty="0"/>
          </a:p>
        </p:txBody>
      </p:sp>
      <p:sp>
        <p:nvSpPr>
          <p:cNvPr id="5" name="Text 2"/>
          <p:cNvSpPr/>
          <p:nvPr/>
        </p:nvSpPr>
        <p:spPr>
          <a:xfrm>
            <a:off x="6280190" y="4449247"/>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The ritual focuses on touch, texture, and light, rather than transformation or correction. Each product is designed to feel like an object that belongs naturally in a Jacquemus world - understated, sensual, and timeless.</a:t>
            </a:r>
            <a:endParaRPr lang="en-US" sz="1750" dirty="0"/>
          </a:p>
        </p:txBody>
      </p:sp>
      <p:sp>
        <p:nvSpPr>
          <p:cNvPr id="6" name="Text 3"/>
          <p:cNvSpPr/>
          <p:nvPr/>
        </p:nvSpPr>
        <p:spPr>
          <a:xfrm>
            <a:off x="6280190" y="6156008"/>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515791"/>
            <a:ext cx="3402330" cy="425291"/>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Goudy Old Style" panose="02020502050305020303" pitchFamily="18" charset="0"/>
                <a:ea typeface="Inter Bold" pitchFamily="34" charset="-122"/>
                <a:cs typeface="Inter Bold" pitchFamily="34" charset="-120"/>
              </a:rPr>
              <a:t>Dry Body Brush</a:t>
            </a:r>
            <a:endParaRPr lang="en-US" sz="2650" dirty="0">
              <a:latin typeface="Goudy Old Style" panose="02020502050305020303" pitchFamily="18" charset="0"/>
            </a:endParaRPr>
          </a:p>
        </p:txBody>
      </p:sp>
      <p:sp>
        <p:nvSpPr>
          <p:cNvPr id="4" name="Text 1"/>
          <p:cNvSpPr/>
          <p:nvPr/>
        </p:nvSpPr>
        <p:spPr>
          <a:xfrm>
            <a:off x="793790" y="3281243"/>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 Designed as both a functional tool and an object of design. The wooden base remains clean and minimal, while the elastic strap emerges from the underside to preserve visual purity. This detail reinforces a spa-grade, ergonomic experience where care feels intentional and unhurried.</a:t>
            </a:r>
            <a:endParaRPr lang="en-US" sz="1750" dirty="0"/>
          </a:p>
        </p:txBody>
      </p:sp>
      <p:sp>
        <p:nvSpPr>
          <p:cNvPr id="5" name="Text 2"/>
          <p:cNvSpPr/>
          <p:nvPr/>
        </p:nvSpPr>
        <p:spPr>
          <a:xfrm>
            <a:off x="793790" y="5350907"/>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878693"/>
            <a:ext cx="3737015" cy="425291"/>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Goudy Old Style" panose="02020502050305020303" pitchFamily="18" charset="0"/>
                <a:ea typeface="Inter Bold" pitchFamily="34" charset="-122"/>
                <a:cs typeface="Inter Bold" pitchFamily="34" charset="-120"/>
              </a:rPr>
              <a:t>Body Oil (Serum Form)</a:t>
            </a:r>
            <a:endParaRPr lang="en-US" sz="2650" dirty="0">
              <a:latin typeface="Goudy Old Style" panose="02020502050305020303" pitchFamily="18" charset="0"/>
            </a:endParaRPr>
          </a:p>
        </p:txBody>
      </p:sp>
      <p:sp>
        <p:nvSpPr>
          <p:cNvPr id="4" name="Text 1"/>
          <p:cNvSpPr/>
          <p:nvPr/>
        </p:nvSpPr>
        <p:spPr>
          <a:xfrm>
            <a:off x="6280190" y="3644146"/>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 Reimagined in a refined serum-style bottle to elevate the sensorial ritual. The oil is positioned as a moment of nourishment and glow, catching light softly without appearing decorative or excessive.</a:t>
            </a:r>
            <a:endParaRPr lang="en-US" sz="1750" dirty="0"/>
          </a:p>
        </p:txBody>
      </p:sp>
      <p:sp>
        <p:nvSpPr>
          <p:cNvPr id="5" name="Text 2"/>
          <p:cNvSpPr/>
          <p:nvPr/>
        </p:nvSpPr>
        <p:spPr>
          <a:xfrm>
            <a:off x="6280190" y="4988004"/>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878693"/>
            <a:ext cx="3402330" cy="425291"/>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Goudy Old Style" panose="02020502050305020303" pitchFamily="18" charset="0"/>
                <a:ea typeface="Inter Bold" pitchFamily="34" charset="-122"/>
                <a:cs typeface="Inter Bold" pitchFamily="34" charset="-120"/>
              </a:rPr>
              <a:t>Body Lotion </a:t>
            </a:r>
            <a:endParaRPr lang="en-US" sz="2650" dirty="0">
              <a:latin typeface="Goudy Old Style" panose="02020502050305020303" pitchFamily="18" charset="0"/>
            </a:endParaRPr>
          </a:p>
        </p:txBody>
      </p:sp>
      <p:sp>
        <p:nvSpPr>
          <p:cNvPr id="4" name="Text 1"/>
          <p:cNvSpPr/>
          <p:nvPr/>
        </p:nvSpPr>
        <p:spPr>
          <a:xfrm>
            <a:off x="793790" y="3644146"/>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 matte, sculptural form that brings balance to the trio. Placed slightly behind the other products to create visual hierarchy, it reinforces the calm, architectural compositions found in Jacquemus campaigns.</a:t>
            </a:r>
            <a:endParaRPr lang="en-US" sz="1750" dirty="0"/>
          </a:p>
        </p:txBody>
      </p:sp>
      <p:sp>
        <p:nvSpPr>
          <p:cNvPr id="5" name="Text 2"/>
          <p:cNvSpPr/>
          <p:nvPr/>
        </p:nvSpPr>
        <p:spPr>
          <a:xfrm>
            <a:off x="793790" y="4988004"/>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7235" y="1231702"/>
            <a:ext cx="3844171" cy="5766197"/>
          </a:xfrm>
          <a:prstGeom prst="rect">
            <a:avLst/>
          </a:prstGeom>
        </p:spPr>
      </p:pic>
      <p:sp>
        <p:nvSpPr>
          <p:cNvPr id="3" name="Text 0"/>
          <p:cNvSpPr/>
          <p:nvPr/>
        </p:nvSpPr>
        <p:spPr>
          <a:xfrm>
            <a:off x="5300901" y="1207175"/>
            <a:ext cx="3159562" cy="394930"/>
          </a:xfrm>
          <a:prstGeom prst="rect">
            <a:avLst/>
          </a:prstGeom>
          <a:noFill/>
          <a:ln/>
        </p:spPr>
        <p:txBody>
          <a:bodyPr wrap="none" lIns="0" tIns="0" rIns="0" bIns="0" rtlCol="0" anchor="t"/>
          <a:lstStyle/>
          <a:p>
            <a:pPr marL="0" indent="0" algn="ctr">
              <a:lnSpc>
                <a:spcPts val="3100"/>
              </a:lnSpc>
              <a:buNone/>
            </a:pPr>
            <a:r>
              <a:rPr lang="en-US" sz="2450" b="1" dirty="0">
                <a:solidFill>
                  <a:srgbClr val="000000"/>
                </a:solidFill>
                <a:latin typeface="Goudy Old Style" panose="02020502050305020303" pitchFamily="18" charset="0"/>
                <a:ea typeface="Inter Bold" pitchFamily="34" charset="-122"/>
                <a:cs typeface="Inter Bold" pitchFamily="34" charset="-120"/>
              </a:rPr>
              <a:t>Visual Strategy</a:t>
            </a:r>
            <a:endParaRPr lang="en-US" sz="2450" dirty="0">
              <a:latin typeface="Goudy Old Style" panose="02020502050305020303" pitchFamily="18" charset="0"/>
            </a:endParaRPr>
          </a:p>
        </p:txBody>
      </p:sp>
      <p:sp>
        <p:nvSpPr>
          <p:cNvPr id="4" name="Text 1"/>
          <p:cNvSpPr/>
          <p:nvPr/>
        </p:nvSpPr>
        <p:spPr>
          <a:xfrm>
            <a:off x="5300901" y="1797606"/>
            <a:ext cx="4042172" cy="649843"/>
          </a:xfrm>
          <a:prstGeom prst="rect">
            <a:avLst/>
          </a:prstGeom>
          <a:noFill/>
          <a:ln/>
        </p:spPr>
        <p:txBody>
          <a:bodyPr wrap="square" lIns="0" tIns="0" rIns="0" bIns="0" rtlCol="0" anchor="t"/>
          <a:lstStyle/>
          <a:p>
            <a:pPr marL="0" indent="0" algn="l">
              <a:lnSpc>
                <a:spcPts val="2550"/>
              </a:lnSpc>
              <a:buNone/>
            </a:pPr>
            <a:r>
              <a:rPr lang="en-US" sz="1650" dirty="0">
                <a:solidFill>
                  <a:srgbClr val="272525"/>
                </a:solidFill>
                <a:latin typeface="Inter" pitchFamily="34" charset="0"/>
                <a:ea typeface="Inter" pitchFamily="34" charset="-122"/>
                <a:cs typeface="Inter" pitchFamily="34" charset="-120"/>
              </a:rPr>
              <a:t>The visual language draws directly from Jacquemus’ recent campaigns:</a:t>
            </a:r>
            <a:endParaRPr lang="en-US" sz="1650" dirty="0"/>
          </a:p>
        </p:txBody>
      </p:sp>
      <p:sp>
        <p:nvSpPr>
          <p:cNvPr id="5" name="Text 2"/>
          <p:cNvSpPr/>
          <p:nvPr/>
        </p:nvSpPr>
        <p:spPr>
          <a:xfrm>
            <a:off x="5300901" y="2623423"/>
            <a:ext cx="4042172" cy="1949985"/>
          </a:xfrm>
          <a:prstGeom prst="rect">
            <a:avLst/>
          </a:prstGeom>
          <a:noFill/>
          <a:ln/>
        </p:spPr>
        <p:txBody>
          <a:bodyPr wrap="square" lIns="0" tIns="0" rIns="0" bIns="0" rtlCol="0" anchor="t"/>
          <a:lstStyle/>
          <a:p>
            <a:pPr marL="342900" indent="-342900" algn="l">
              <a:lnSpc>
                <a:spcPts val="2550"/>
              </a:lnSpc>
              <a:buSzPct val="100000"/>
              <a:buChar char="•"/>
            </a:pPr>
            <a:r>
              <a:rPr lang="en-US" sz="1650" dirty="0">
                <a:solidFill>
                  <a:srgbClr val="272525"/>
                </a:solidFill>
                <a:latin typeface="Inter" pitchFamily="34" charset="0"/>
                <a:ea typeface="Inter" pitchFamily="34" charset="-122"/>
                <a:cs typeface="Inter" pitchFamily="34" charset="-120"/>
              </a:rPr>
              <a:t>Natural daylight</a:t>
            </a:r>
            <a:endParaRPr lang="en-US" sz="1650" dirty="0"/>
          </a:p>
          <a:p>
            <a:pPr marL="342900" indent="-342900" algn="l">
              <a:lnSpc>
                <a:spcPts val="2550"/>
              </a:lnSpc>
              <a:buSzPct val="100000"/>
              <a:buChar char="•"/>
            </a:pPr>
            <a:r>
              <a:rPr lang="en-US" sz="1650" dirty="0">
                <a:solidFill>
                  <a:srgbClr val="272525"/>
                </a:solidFill>
                <a:latin typeface="Inter" pitchFamily="34" charset="0"/>
                <a:ea typeface="Inter" pitchFamily="34" charset="-122"/>
                <a:cs typeface="Inter" pitchFamily="34" charset="-120"/>
              </a:rPr>
              <a:t>Soft shadows</a:t>
            </a:r>
            <a:endParaRPr lang="en-US" sz="1650" dirty="0"/>
          </a:p>
          <a:p>
            <a:pPr marL="342900" indent="-342900" algn="l">
              <a:lnSpc>
                <a:spcPts val="2550"/>
              </a:lnSpc>
              <a:buSzPct val="100000"/>
              <a:buChar char="•"/>
            </a:pPr>
            <a:r>
              <a:rPr lang="en-US" sz="1650" dirty="0">
                <a:solidFill>
                  <a:srgbClr val="272525"/>
                </a:solidFill>
                <a:latin typeface="Inter" pitchFamily="34" charset="0"/>
                <a:ea typeface="Inter" pitchFamily="34" charset="-122"/>
                <a:cs typeface="Inter" pitchFamily="34" charset="-120"/>
              </a:rPr>
              <a:t>Clean compositions</a:t>
            </a:r>
            <a:endParaRPr lang="en-US" sz="1650" dirty="0"/>
          </a:p>
          <a:p>
            <a:pPr marL="342900" indent="-342900" algn="l">
              <a:lnSpc>
                <a:spcPts val="2550"/>
              </a:lnSpc>
              <a:buSzPct val="100000"/>
              <a:buChar char="•"/>
            </a:pPr>
            <a:r>
              <a:rPr lang="en-US" sz="1650" dirty="0">
                <a:solidFill>
                  <a:srgbClr val="272525"/>
                </a:solidFill>
                <a:latin typeface="Inter" pitchFamily="34" charset="0"/>
                <a:ea typeface="Inter" pitchFamily="34" charset="-122"/>
                <a:cs typeface="Inter" pitchFamily="34" charset="-120"/>
              </a:rPr>
              <a:t>Mediterranean summer references</a:t>
            </a:r>
            <a:endParaRPr lang="en-US" sz="1650" dirty="0"/>
          </a:p>
          <a:p>
            <a:pPr marL="342900" indent="-342900" algn="l">
              <a:lnSpc>
                <a:spcPts val="2550"/>
              </a:lnSpc>
              <a:buSzPct val="100000"/>
              <a:buChar char="•"/>
            </a:pPr>
            <a:r>
              <a:rPr lang="en-US" sz="1650" dirty="0">
                <a:solidFill>
                  <a:srgbClr val="272525"/>
                </a:solidFill>
                <a:latin typeface="Inter" pitchFamily="34" charset="0"/>
                <a:ea typeface="Inter" pitchFamily="34" charset="-122"/>
                <a:cs typeface="Inter" pitchFamily="34" charset="-120"/>
              </a:rPr>
              <a:t>Minimal backgrounds with no visual clutter</a:t>
            </a:r>
            <a:endParaRPr lang="en-US" sz="1650" dirty="0"/>
          </a:p>
        </p:txBody>
      </p:sp>
      <p:sp>
        <p:nvSpPr>
          <p:cNvPr id="6" name="Text 3"/>
          <p:cNvSpPr/>
          <p:nvPr/>
        </p:nvSpPr>
        <p:spPr>
          <a:xfrm>
            <a:off x="5300901" y="4749383"/>
            <a:ext cx="4042172" cy="1949529"/>
          </a:xfrm>
          <a:prstGeom prst="rect">
            <a:avLst/>
          </a:prstGeom>
          <a:noFill/>
          <a:ln/>
        </p:spPr>
        <p:txBody>
          <a:bodyPr wrap="square" lIns="0" tIns="0" rIns="0" bIns="0" rtlCol="0" anchor="t"/>
          <a:lstStyle/>
          <a:p>
            <a:pPr marL="0" indent="0" algn="l">
              <a:lnSpc>
                <a:spcPts val="2550"/>
              </a:lnSpc>
              <a:buNone/>
            </a:pPr>
            <a:r>
              <a:rPr lang="en-US" sz="1650" dirty="0">
                <a:solidFill>
                  <a:srgbClr val="272525"/>
                </a:solidFill>
                <a:latin typeface="Inter" pitchFamily="34" charset="0"/>
                <a:ea typeface="Inter" pitchFamily="34" charset="-122"/>
                <a:cs typeface="Inter" pitchFamily="34" charset="-120"/>
              </a:rPr>
              <a:t>Products are placed centrally, allowing form and material to speak. The brand name is subtly imprinted, maintaining restraint while reinforcing identity. The overall tone is luxurious, calm, and quietly playful.</a:t>
            </a:r>
            <a:endParaRPr lang="en-US" sz="1650" dirty="0"/>
          </a:p>
        </p:txBody>
      </p:sp>
      <p:pic>
        <p:nvPicPr>
          <p:cNvPr id="7" name="Image 1" descr="preencoded.png"/>
          <p:cNvPicPr>
            <a:picLocks noChangeAspect="1"/>
          </p:cNvPicPr>
          <p:nvPr/>
        </p:nvPicPr>
        <p:blipFill>
          <a:blip r:embed="rId4"/>
          <a:stretch>
            <a:fillRect/>
          </a:stretch>
        </p:blipFill>
        <p:spPr>
          <a:xfrm>
            <a:off x="9864566" y="1231702"/>
            <a:ext cx="3844171" cy="576619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759</Words>
  <Application>Microsoft Office PowerPoint</Application>
  <PresentationFormat>Custom</PresentationFormat>
  <Paragraphs>57</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Goudy Old Style</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deepuvoltair</dc:creator>
  <cp:lastModifiedBy>deepa voltair</cp:lastModifiedBy>
  <cp:revision>4</cp:revision>
  <dcterms:created xsi:type="dcterms:W3CDTF">2026-01-30T06:54:03Z</dcterms:created>
  <dcterms:modified xsi:type="dcterms:W3CDTF">2026-01-30T07:34:16Z</dcterms:modified>
</cp:coreProperties>
</file>